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Lst>
  <p:sldSz cy="10058400" cx="7772400"/>
  <p:notesSz cx="6858000" cy="9144000"/>
  <p:embeddedFontLst>
    <p:embeddedFont>
      <p:font typeface="Halant"/>
      <p:regular r:id="rId16"/>
      <p:bold r:id="rId17"/>
    </p:embeddedFont>
    <p:embeddedFont>
      <p:font typeface="Halant Medium"/>
      <p:regular r:id="rId18"/>
      <p:bold r:id="rId19"/>
    </p:embeddedFont>
    <p:embeddedFont>
      <p:font typeface="Inter"/>
      <p:regular r:id="rId20"/>
      <p:bold r:id="rId21"/>
      <p:italic r:id="rId22"/>
      <p:boldItalic r:id="rId23"/>
    </p:embeddedFont>
    <p:embeddedFont>
      <p:font typeface="Plus Jakarta Sans Medium"/>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22" Type="http://schemas.openxmlformats.org/officeDocument/2006/relationships/font" Target="fonts/Inter-italic.fntdata"/><Relationship Id="rId21" Type="http://schemas.openxmlformats.org/officeDocument/2006/relationships/font" Target="fonts/Inter-bold.fntdata"/><Relationship Id="rId24" Type="http://schemas.openxmlformats.org/officeDocument/2006/relationships/font" Target="fonts/PlusJakartaSansMedium-regular.fntdata"/><Relationship Id="rId23"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font" Target="fonts/PlusJakartaSansMedium-italic.fntdata"/><Relationship Id="rId25" Type="http://schemas.openxmlformats.org/officeDocument/2006/relationships/font" Target="fonts/PlusJakartaSansMedium-bold.fntdata"/><Relationship Id="rId27" Type="http://schemas.openxmlformats.org/officeDocument/2006/relationships/font" Target="fonts/PlusJakartaSansMedium-bold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HalantMedium-bold.fntdata"/><Relationship Id="rId18" Type="http://schemas.openxmlformats.org/officeDocument/2006/relationships/font" Target="fonts/HalantMedium-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7317dd2807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7317dd280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728463e63c_0_8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728463e63c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7317dd2807_0_7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7317dd2807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7317dd2807_0_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7317dd2807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7317dd2807_0_56: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37317dd2807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37317dd2807_0_1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37317dd2807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37317dd2807_0_12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37317dd2807_0_1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7317dd2807_0_13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37317dd2807_0_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372877106b8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372877106b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0" name="Google Shape;100;p25"/>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101" name="Google Shape;101;p25"/>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2" name="Google Shape;102;p25"/>
          <p:cNvSpPr txBox="1"/>
          <p:nvPr/>
        </p:nvSpPr>
        <p:spPr>
          <a:xfrm>
            <a:off x="338625" y="1489850"/>
            <a:ext cx="7112400" cy="8088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Complete the guided notes while listening to the teacher presentation.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(Slides 2-3) Match the term to the correct definition.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Historical Trauma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Disparity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Marginalized</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Systemic</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Internalized Racism</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Why do you think we should study hard history?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7) Say-it-in-Six: Define Settler Colonialism</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(Slides 8-9) List the impacts of settler colonialism.</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Char char="●"/>
            </a:pPr>
            <a:r>
              <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Char char="●"/>
            </a:pPr>
            <a:r>
              <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Char char="●"/>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10) How is the legacy of settler colonialism evident today?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
        <p:nvSpPr>
          <p:cNvPr id="103" name="Google Shape;103;p2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The Echoes of Historical Trauma</a:t>
            </a:r>
            <a:endParaRPr sz="21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04" name="Google Shape;104;p25"/>
          <p:cNvPicPr preferRelativeResize="0"/>
          <p:nvPr/>
        </p:nvPicPr>
        <p:blipFill>
          <a:blip r:embed="rId4">
            <a:alphaModFix/>
          </a:blip>
          <a:stretch>
            <a:fillRect/>
          </a:stretch>
        </p:blipFill>
        <p:spPr>
          <a:xfrm>
            <a:off x="216272" y="110272"/>
            <a:ext cx="1056536" cy="438114"/>
          </a:xfrm>
          <a:prstGeom prst="rect">
            <a:avLst/>
          </a:prstGeom>
          <a:noFill/>
          <a:ln>
            <a:noFill/>
          </a:ln>
        </p:spPr>
      </p:pic>
      <p:sp>
        <p:nvSpPr>
          <p:cNvPr id="105" name="Google Shape;105;p25"/>
          <p:cNvSpPr txBox="1"/>
          <p:nvPr/>
        </p:nvSpPr>
        <p:spPr>
          <a:xfrm>
            <a:off x="338625" y="11568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06" name="Google Shape;106;p25"/>
          <p:cNvSpPr txBox="1"/>
          <p:nvPr/>
        </p:nvSpPr>
        <p:spPr>
          <a:xfrm>
            <a:off x="2783550" y="2213800"/>
            <a:ext cx="4667400" cy="2883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Built into laws, policies, institutions, or social norms; not just individual choices but part of how society operates.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Pushed to the side or left out of full participation in society—often denied resources, rights, or representation.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lasting emotional and physical harm caused by major traumatic events experienced by a group—like genocide, forced removal, or boarding schools.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 clear and unfair difference between groups (in health, wealth, education, etc.), usually caused by inequality.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When people begin to believe negative messages or stereotypes about their own racial or cultural group.</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324375" y="6023525"/>
            <a:ext cx="7140900" cy="349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1. How does life expectancy in some Native communities compare to the national average?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2. What might be the causes of such a dramatic difference?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3. What kinds of solutions could help reduce this life expectancy gap?</a:t>
            </a:r>
            <a:endParaRPr sz="1200">
              <a:solidFill>
                <a:schemeClr val="dk1"/>
              </a:solidFill>
              <a:latin typeface="Inter"/>
              <a:ea typeface="Inter"/>
              <a:cs typeface="Inter"/>
              <a:sym typeface="Inter"/>
            </a:endParaRPr>
          </a:p>
        </p:txBody>
      </p:sp>
      <p:sp>
        <p:nvSpPr>
          <p:cNvPr id="112" name="Google Shape;112;p2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Medium"/>
                <a:ea typeface="Halant Medium"/>
                <a:cs typeface="Halant Medium"/>
                <a:sym typeface="Halant Medium"/>
              </a:rPr>
              <a:t>Station 1</a:t>
            </a:r>
            <a:endParaRPr sz="1700">
              <a:solidFill>
                <a:schemeClr val="dk1"/>
              </a:solidFill>
              <a:latin typeface="Halant Medium"/>
              <a:ea typeface="Halant Medium"/>
              <a:cs typeface="Halant Medium"/>
              <a:sym typeface="Halant Medium"/>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Key Health Disparities </a:t>
            </a:r>
            <a:endParaRPr sz="2500">
              <a:solidFill>
                <a:schemeClr val="dk1"/>
              </a:solidFill>
              <a:latin typeface="Plus Jakarta Sans Medium"/>
              <a:ea typeface="Plus Jakarta Sans Medium"/>
              <a:cs typeface="Plus Jakarta Sans Medium"/>
              <a:sym typeface="Plus Jakarta Sans Medium"/>
            </a:endParaRPr>
          </a:p>
        </p:txBody>
      </p:sp>
      <p:sp>
        <p:nvSpPr>
          <p:cNvPr id="113" name="Google Shape;113;p26"/>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4" name="Google Shape;114;p26"/>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15" name="Google Shape;115;p26"/>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6" name="Google Shape;116;p26"/>
          <p:cNvPicPr preferRelativeResize="0"/>
          <p:nvPr/>
        </p:nvPicPr>
        <p:blipFill>
          <a:blip r:embed="rId4">
            <a:alphaModFix/>
          </a:blip>
          <a:stretch>
            <a:fillRect/>
          </a:stretch>
        </p:blipFill>
        <p:spPr>
          <a:xfrm>
            <a:off x="216272" y="110272"/>
            <a:ext cx="1056536" cy="438114"/>
          </a:xfrm>
          <a:prstGeom prst="rect">
            <a:avLst/>
          </a:prstGeom>
          <a:noFill/>
          <a:ln>
            <a:noFill/>
          </a:ln>
        </p:spPr>
      </p:pic>
      <p:sp>
        <p:nvSpPr>
          <p:cNvPr id="117" name="Google Shape;117;p26"/>
          <p:cNvSpPr txBox="1"/>
          <p:nvPr/>
        </p:nvSpPr>
        <p:spPr>
          <a:xfrm>
            <a:off x="289200" y="1026200"/>
            <a:ext cx="7194000" cy="349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r>
              <a:rPr lang="en" sz="1200">
                <a:solidFill>
                  <a:schemeClr val="dk1"/>
                </a:solidFill>
                <a:latin typeface="Inter"/>
                <a:ea typeface="Inter"/>
                <a:cs typeface="Inter"/>
                <a:sym typeface="Inter"/>
              </a:rPr>
              <a:t>. List three health conditions that impact AI/AN communities at rates higher than the national average.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2. Why might these communities have higher rates of illness, depression, or substance abuse?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3. How might the loss of land, language, or cultural connection contribute to poor health outcomes?</a:t>
            </a:r>
            <a:endParaRPr sz="1200">
              <a:solidFill>
                <a:schemeClr val="dk1"/>
              </a:solidFill>
              <a:latin typeface="Inter"/>
              <a:ea typeface="Inter"/>
              <a:cs typeface="Inter"/>
              <a:sym typeface="Inter"/>
            </a:endParaRPr>
          </a:p>
        </p:txBody>
      </p:sp>
      <p:sp>
        <p:nvSpPr>
          <p:cNvPr id="118" name="Google Shape;118;p26"/>
          <p:cNvSpPr txBox="1"/>
          <p:nvPr/>
        </p:nvSpPr>
        <p:spPr>
          <a:xfrm>
            <a:off x="0" y="502920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Medium"/>
                <a:ea typeface="Halant Medium"/>
                <a:cs typeface="Halant Medium"/>
                <a:sym typeface="Halant Medium"/>
              </a:rPr>
              <a:t>Station 2</a:t>
            </a:r>
            <a:endParaRPr sz="1700">
              <a:solidFill>
                <a:schemeClr val="dk1"/>
              </a:solidFill>
              <a:latin typeface="Halant Medium"/>
              <a:ea typeface="Halant Medium"/>
              <a:cs typeface="Halant Medium"/>
              <a:sym typeface="Halant Medium"/>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Life Expectancy</a:t>
            </a:r>
            <a:endParaRPr sz="2500">
              <a:solidFill>
                <a:schemeClr val="dk1"/>
              </a:solidFill>
              <a:latin typeface="Plus Jakarta Sans Medium"/>
              <a:ea typeface="Plus Jakarta Sans Medium"/>
              <a:cs typeface="Plus Jakarta Sans Medium"/>
              <a:sym typeface="Plus Jakarta Sans Medium"/>
            </a:endParaRPr>
          </a:p>
        </p:txBody>
      </p:sp>
      <p:pic>
        <p:nvPicPr>
          <p:cNvPr id="119" name="Google Shape;119;p26"/>
          <p:cNvPicPr preferRelativeResize="0"/>
          <p:nvPr/>
        </p:nvPicPr>
        <p:blipFill>
          <a:blip r:embed="rId4">
            <a:alphaModFix/>
          </a:blip>
          <a:stretch>
            <a:fillRect/>
          </a:stretch>
        </p:blipFill>
        <p:spPr>
          <a:xfrm>
            <a:off x="216272" y="5139472"/>
            <a:ext cx="1056536" cy="43811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3" name="Shape 123"/>
        <p:cNvGrpSpPr/>
        <p:nvPr/>
      </p:nvGrpSpPr>
      <p:grpSpPr>
        <a:xfrm>
          <a:off x="0" y="0"/>
          <a:ext cx="0" cy="0"/>
          <a:chOff x="0" y="0"/>
          <a:chExt cx="0" cy="0"/>
        </a:xfrm>
      </p:grpSpPr>
      <p:sp>
        <p:nvSpPr>
          <p:cNvPr id="124" name="Google Shape;124;p27"/>
          <p:cNvSpPr txBox="1"/>
          <p:nvPr/>
        </p:nvSpPr>
        <p:spPr>
          <a:xfrm>
            <a:off x="324375" y="6043850"/>
            <a:ext cx="7140900" cy="383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1. What are the current incarceration rates among many American Indian and Alaska Native (AI/AN) communities, and how do they compare to national averages?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2.What factors might contribute to the disproportionately high levels of incarceration?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3. What types of community-based responses might help disrupt these cycles of incarceration?</a:t>
            </a:r>
            <a:endParaRPr sz="1200">
              <a:solidFill>
                <a:schemeClr val="dk1"/>
              </a:solidFill>
              <a:latin typeface="Inter"/>
              <a:ea typeface="Inter"/>
              <a:cs typeface="Inter"/>
              <a:sym typeface="Inter"/>
            </a:endParaRPr>
          </a:p>
        </p:txBody>
      </p:sp>
      <p:sp>
        <p:nvSpPr>
          <p:cNvPr id="125" name="Google Shape;125;p2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Medium"/>
                <a:ea typeface="Halant Medium"/>
                <a:cs typeface="Halant Medium"/>
                <a:sym typeface="Halant Medium"/>
              </a:rPr>
              <a:t>Station 3</a:t>
            </a:r>
            <a:endParaRPr sz="1700">
              <a:solidFill>
                <a:schemeClr val="dk1"/>
              </a:solidFill>
              <a:latin typeface="Halant Medium"/>
              <a:ea typeface="Halant Medium"/>
              <a:cs typeface="Halant Medium"/>
              <a:sym typeface="Halant Medium"/>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Poverty</a:t>
            </a:r>
            <a:endParaRPr sz="2500">
              <a:solidFill>
                <a:schemeClr val="dk1"/>
              </a:solidFill>
              <a:latin typeface="Plus Jakarta Sans Medium"/>
              <a:ea typeface="Plus Jakarta Sans Medium"/>
              <a:cs typeface="Plus Jakarta Sans Medium"/>
              <a:sym typeface="Plus Jakarta Sans Medium"/>
            </a:endParaRPr>
          </a:p>
        </p:txBody>
      </p:sp>
      <p:sp>
        <p:nvSpPr>
          <p:cNvPr id="126" name="Google Shape;126;p2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7" name="Google Shape;127;p27"/>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28" name="Google Shape;128;p2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9" name="Google Shape;129;p27"/>
          <p:cNvPicPr preferRelativeResize="0"/>
          <p:nvPr/>
        </p:nvPicPr>
        <p:blipFill>
          <a:blip r:embed="rId4">
            <a:alphaModFix/>
          </a:blip>
          <a:stretch>
            <a:fillRect/>
          </a:stretch>
        </p:blipFill>
        <p:spPr>
          <a:xfrm>
            <a:off x="216272" y="110272"/>
            <a:ext cx="1056536" cy="438114"/>
          </a:xfrm>
          <a:prstGeom prst="rect">
            <a:avLst/>
          </a:prstGeom>
          <a:noFill/>
          <a:ln>
            <a:noFill/>
          </a:ln>
        </p:spPr>
      </p:pic>
      <p:sp>
        <p:nvSpPr>
          <p:cNvPr id="130" name="Google Shape;130;p27"/>
          <p:cNvSpPr txBox="1"/>
          <p:nvPr/>
        </p:nvSpPr>
        <p:spPr>
          <a:xfrm>
            <a:off x="0" y="502920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Medium"/>
                <a:ea typeface="Halant Medium"/>
                <a:cs typeface="Halant Medium"/>
                <a:sym typeface="Halant Medium"/>
              </a:rPr>
              <a:t>Station 4</a:t>
            </a:r>
            <a:endParaRPr sz="1700">
              <a:solidFill>
                <a:schemeClr val="dk1"/>
              </a:solidFill>
              <a:latin typeface="Halant Medium"/>
              <a:ea typeface="Halant Medium"/>
              <a:cs typeface="Halant Medium"/>
              <a:sym typeface="Halant Medium"/>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Incarceration</a:t>
            </a:r>
            <a:endParaRPr sz="2500">
              <a:solidFill>
                <a:schemeClr val="dk1"/>
              </a:solidFill>
              <a:latin typeface="Plus Jakarta Sans Medium"/>
              <a:ea typeface="Plus Jakarta Sans Medium"/>
              <a:cs typeface="Plus Jakarta Sans Medium"/>
              <a:sym typeface="Plus Jakarta Sans Medium"/>
            </a:endParaRPr>
          </a:p>
        </p:txBody>
      </p:sp>
      <p:pic>
        <p:nvPicPr>
          <p:cNvPr id="131" name="Google Shape;131;p27"/>
          <p:cNvPicPr preferRelativeResize="0"/>
          <p:nvPr/>
        </p:nvPicPr>
        <p:blipFill>
          <a:blip r:embed="rId4">
            <a:alphaModFix/>
          </a:blip>
          <a:stretch>
            <a:fillRect/>
          </a:stretch>
        </p:blipFill>
        <p:spPr>
          <a:xfrm>
            <a:off x="216272" y="5139472"/>
            <a:ext cx="1056536" cy="438114"/>
          </a:xfrm>
          <a:prstGeom prst="rect">
            <a:avLst/>
          </a:prstGeom>
          <a:noFill/>
          <a:ln>
            <a:noFill/>
          </a:ln>
        </p:spPr>
      </p:pic>
      <p:sp>
        <p:nvSpPr>
          <p:cNvPr id="132" name="Google Shape;132;p27"/>
          <p:cNvSpPr txBox="1"/>
          <p:nvPr/>
        </p:nvSpPr>
        <p:spPr>
          <a:xfrm>
            <a:off x="315750" y="994313"/>
            <a:ext cx="7140900" cy="349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1. What are the current poverty rates among many American Indian and Alaska Native (AI/AN) communities (on reservations), and how do they compare to national averages?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2. How might poverty contribute to other issues like health, education, or incarceration?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3. What types of community-based responses might help disrupt these cycles?</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6" name="Shape 136"/>
        <p:cNvGrpSpPr/>
        <p:nvPr/>
      </p:nvGrpSpPr>
      <p:grpSpPr>
        <a:xfrm>
          <a:off x="0" y="0"/>
          <a:ext cx="0" cy="0"/>
          <a:chOff x="0" y="0"/>
          <a:chExt cx="0" cy="0"/>
        </a:xfrm>
      </p:grpSpPr>
      <p:sp>
        <p:nvSpPr>
          <p:cNvPr id="137" name="Google Shape;137;p2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Medium"/>
                <a:ea typeface="Halant Medium"/>
                <a:cs typeface="Halant Medium"/>
                <a:sym typeface="Halant Medium"/>
              </a:rPr>
              <a:t>Station 5</a:t>
            </a:r>
            <a:endParaRPr sz="1700">
              <a:solidFill>
                <a:schemeClr val="dk1"/>
              </a:solidFill>
              <a:latin typeface="Halant Medium"/>
              <a:ea typeface="Halant Medium"/>
              <a:cs typeface="Halant Medium"/>
              <a:sym typeface="Halant Medium"/>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Education</a:t>
            </a:r>
            <a:endParaRPr sz="2500">
              <a:solidFill>
                <a:schemeClr val="dk1"/>
              </a:solidFill>
              <a:latin typeface="Plus Jakarta Sans Medium"/>
              <a:ea typeface="Plus Jakarta Sans Medium"/>
              <a:cs typeface="Plus Jakarta Sans Medium"/>
              <a:sym typeface="Plus Jakarta Sans Medium"/>
            </a:endParaRPr>
          </a:p>
        </p:txBody>
      </p:sp>
      <p:sp>
        <p:nvSpPr>
          <p:cNvPr id="138" name="Google Shape;138;p28"/>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9" name="Google Shape;139;p28"/>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40" name="Google Shape;140;p28"/>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1" name="Google Shape;141;p28"/>
          <p:cNvPicPr preferRelativeResize="0"/>
          <p:nvPr/>
        </p:nvPicPr>
        <p:blipFill>
          <a:blip r:embed="rId4">
            <a:alphaModFix/>
          </a:blip>
          <a:stretch>
            <a:fillRect/>
          </a:stretch>
        </p:blipFill>
        <p:spPr>
          <a:xfrm>
            <a:off x="216272" y="110272"/>
            <a:ext cx="1056536" cy="438114"/>
          </a:xfrm>
          <a:prstGeom prst="rect">
            <a:avLst/>
          </a:prstGeom>
          <a:noFill/>
          <a:ln>
            <a:noFill/>
          </a:ln>
        </p:spPr>
      </p:pic>
      <p:sp>
        <p:nvSpPr>
          <p:cNvPr id="142" name="Google Shape;142;p28"/>
          <p:cNvSpPr txBox="1"/>
          <p:nvPr/>
        </p:nvSpPr>
        <p:spPr>
          <a:xfrm>
            <a:off x="0" y="502920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Medium"/>
                <a:ea typeface="Halant Medium"/>
                <a:cs typeface="Halant Medium"/>
                <a:sym typeface="Halant Medium"/>
              </a:rPr>
              <a:t>Station 6</a:t>
            </a:r>
            <a:endParaRPr sz="1700">
              <a:solidFill>
                <a:schemeClr val="dk1"/>
              </a:solidFill>
              <a:latin typeface="Halant Medium"/>
              <a:ea typeface="Halant Medium"/>
              <a:cs typeface="Halant Medium"/>
              <a:sym typeface="Halant Medium"/>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Internalized Racism</a:t>
            </a:r>
            <a:endParaRPr sz="2500">
              <a:solidFill>
                <a:schemeClr val="dk1"/>
              </a:solidFill>
              <a:latin typeface="Plus Jakarta Sans Medium"/>
              <a:ea typeface="Plus Jakarta Sans Medium"/>
              <a:cs typeface="Plus Jakarta Sans Medium"/>
              <a:sym typeface="Plus Jakarta Sans Medium"/>
            </a:endParaRPr>
          </a:p>
        </p:txBody>
      </p:sp>
      <p:pic>
        <p:nvPicPr>
          <p:cNvPr id="143" name="Google Shape;143;p28"/>
          <p:cNvPicPr preferRelativeResize="0"/>
          <p:nvPr/>
        </p:nvPicPr>
        <p:blipFill>
          <a:blip r:embed="rId4">
            <a:alphaModFix/>
          </a:blip>
          <a:stretch>
            <a:fillRect/>
          </a:stretch>
        </p:blipFill>
        <p:spPr>
          <a:xfrm>
            <a:off x="216272" y="5139472"/>
            <a:ext cx="1056536" cy="438114"/>
          </a:xfrm>
          <a:prstGeom prst="rect">
            <a:avLst/>
          </a:prstGeom>
          <a:noFill/>
          <a:ln>
            <a:noFill/>
          </a:ln>
        </p:spPr>
      </p:pic>
      <p:sp>
        <p:nvSpPr>
          <p:cNvPr id="144" name="Google Shape;144;p28"/>
          <p:cNvSpPr txBox="1"/>
          <p:nvPr/>
        </p:nvSpPr>
        <p:spPr>
          <a:xfrm>
            <a:off x="324375" y="1040075"/>
            <a:ext cx="7140900" cy="3812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1. What are the graduation rates for American Indian and Alaska Native students compared to the national average?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2.Why might high school graduation rates be significantly lower on reservations compared to overall AI/AN graduation rates (which includes AI/AN off reservations)?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3. How might AI/AN communities work to break the cycles of low graduation and college completion rates?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45" name="Google Shape;145;p28"/>
          <p:cNvSpPr txBox="1"/>
          <p:nvPr/>
        </p:nvSpPr>
        <p:spPr>
          <a:xfrm>
            <a:off x="315750" y="6038800"/>
            <a:ext cx="7140900" cy="4393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1. What is internalized racism, and how does it affect individuals from marginalized groups?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2.Why might AI/AN youth living on reservations—despite being in more culturally familiar environments—report higher rates of suicidal thoughts than those living in urban areas?</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3. How might these findings reflect Maslow's Hierarchy of Needs? What may be a more detrimental factor to a communities health than internalized racism?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9" name="Shape 149"/>
        <p:cNvGrpSpPr/>
        <p:nvPr/>
      </p:nvGrpSpPr>
      <p:grpSpPr>
        <a:xfrm>
          <a:off x="0" y="0"/>
          <a:ext cx="0" cy="0"/>
          <a:chOff x="0" y="0"/>
          <a:chExt cx="0" cy="0"/>
        </a:xfrm>
      </p:grpSpPr>
      <p:sp>
        <p:nvSpPr>
          <p:cNvPr id="150" name="Google Shape;150;p29"/>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1" name="Google Shape;151;p29"/>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152" name="Google Shape;152;p29"/>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3" name="Google Shape;153;p29"/>
          <p:cNvSpPr txBox="1"/>
          <p:nvPr/>
        </p:nvSpPr>
        <p:spPr>
          <a:xfrm>
            <a:off x="338625" y="1489850"/>
            <a:ext cx="7112400" cy="8088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Complete the guided notes while listening to the teacher presentation.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(Slides 2-3) Match the term to the correct definition.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Historical Trauma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Disparity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Marginalized</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Systemic</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Internalized Racism</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Why do you think we should study hard history?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Understanding history helps us understand current inequalities. It allows us to recognize how past injustices created present-day disparities. We can’t create a more just future without learning from the past.</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7) Say-it-in-Six: Define Settler Colonialism</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Settlers destroy and dominate Native communities</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(Slides 8-9) List the impacts of settler colonialism.</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Dispossession of land</a:t>
            </a:r>
            <a:endParaRPr b="1" sz="1200">
              <a:solidFill>
                <a:schemeClr val="accent1"/>
              </a:solidFill>
              <a:latin typeface="Inter"/>
              <a:ea typeface="Inter"/>
              <a:cs typeface="Inter"/>
              <a:sym typeface="Inter"/>
            </a:endParaRPr>
          </a:p>
          <a:p>
            <a:pPr indent="0" lvl="0" marL="914400" rtl="0" algn="l">
              <a:spcBef>
                <a:spcPts val="0"/>
              </a:spcBef>
              <a:spcAft>
                <a:spcPts val="0"/>
              </a:spcAft>
              <a:buNone/>
            </a:pPr>
            <a:r>
              <a:t/>
            </a:r>
            <a:endParaRPr b="1" sz="1200">
              <a:solidFill>
                <a:schemeClr val="accent1"/>
              </a:solidFill>
              <a:latin typeface="Inter"/>
              <a:ea typeface="Inter"/>
              <a:cs typeface="Inter"/>
              <a:sym typeface="Inter"/>
            </a:endParaRPr>
          </a:p>
          <a:p>
            <a:pPr indent="-304800" lvl="0" marL="8001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Destruction of culture</a:t>
            </a:r>
            <a:endParaRPr b="1" sz="1200">
              <a:solidFill>
                <a:schemeClr val="accent1"/>
              </a:solidFill>
              <a:latin typeface="Inter"/>
              <a:ea typeface="Inter"/>
              <a:cs typeface="Inter"/>
              <a:sym typeface="Inter"/>
            </a:endParaRPr>
          </a:p>
          <a:p>
            <a:pPr indent="0" lvl="0" marL="914400" rtl="0" algn="l">
              <a:spcBef>
                <a:spcPts val="0"/>
              </a:spcBef>
              <a:spcAft>
                <a:spcPts val="0"/>
              </a:spcAft>
              <a:buNone/>
            </a:pPr>
            <a:r>
              <a:t/>
            </a:r>
            <a:endParaRPr b="1" sz="1200">
              <a:solidFill>
                <a:schemeClr val="accent1"/>
              </a:solidFill>
              <a:latin typeface="Inter"/>
              <a:ea typeface="Inter"/>
              <a:cs typeface="Inter"/>
              <a:sym typeface="Inter"/>
            </a:endParaRPr>
          </a:p>
          <a:p>
            <a:pPr indent="-304800" lvl="0" marL="8001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Population eradication</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10) How is the legacy of settler colonialism evident today?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The legacy of settler colonialism is still evident today through the ongoing struggles Indigenous communities face. Many experience poverty, limited access to healthcare and education, and lasting emotional harm passed down through generations. Sacred lands continue to be exploited for resources without Indigenous consent, and the impacts of cultural erasure are still felt in the loss of language and tradition. These present-day issues are rooted in the long history of colonization and forced removal.</a:t>
            </a:r>
            <a:endParaRPr b="1" sz="1200">
              <a:solidFill>
                <a:schemeClr val="accent1"/>
              </a:solidFill>
              <a:latin typeface="Inter"/>
              <a:ea typeface="Inter"/>
              <a:cs typeface="Inter"/>
              <a:sym typeface="Inter"/>
            </a:endParaRPr>
          </a:p>
        </p:txBody>
      </p:sp>
      <p:sp>
        <p:nvSpPr>
          <p:cNvPr id="154" name="Google Shape;154;p2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The Echoes of Historical Trauma (Exemplar)</a:t>
            </a:r>
            <a:endParaRPr sz="21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55" name="Google Shape;155;p29"/>
          <p:cNvPicPr preferRelativeResize="0"/>
          <p:nvPr/>
        </p:nvPicPr>
        <p:blipFill>
          <a:blip r:embed="rId4">
            <a:alphaModFix/>
          </a:blip>
          <a:stretch>
            <a:fillRect/>
          </a:stretch>
        </p:blipFill>
        <p:spPr>
          <a:xfrm>
            <a:off x="216272" y="110272"/>
            <a:ext cx="1056536" cy="438114"/>
          </a:xfrm>
          <a:prstGeom prst="rect">
            <a:avLst/>
          </a:prstGeom>
          <a:noFill/>
          <a:ln>
            <a:noFill/>
          </a:ln>
        </p:spPr>
      </p:pic>
      <p:sp>
        <p:nvSpPr>
          <p:cNvPr id="156" name="Google Shape;156;p29"/>
          <p:cNvSpPr txBox="1"/>
          <p:nvPr/>
        </p:nvSpPr>
        <p:spPr>
          <a:xfrm>
            <a:off x="338625" y="11568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100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57" name="Google Shape;157;p29"/>
          <p:cNvSpPr txBox="1"/>
          <p:nvPr/>
        </p:nvSpPr>
        <p:spPr>
          <a:xfrm>
            <a:off x="2783550" y="2213800"/>
            <a:ext cx="4667400" cy="2883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Built into laws, policies, institutions, or social norms; not just individual choices but part of how society operates.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Pushed to the side or left out of full participation in society—often denied resources, rights, or representation.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lasting emotional and physical harm caused by major traumatic events experienced by a group—like genocide, forced removal, or boarding schools.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 clear and unfair difference between groups (in health, wealth, education, etc.), usually caused by inequality.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When people begin to believe negative messages or stereotypes about their own racial or cultural group.</a:t>
            </a:r>
            <a:endParaRPr sz="1200">
              <a:solidFill>
                <a:schemeClr val="dk1"/>
              </a:solidFill>
              <a:latin typeface="Inter"/>
              <a:ea typeface="Inter"/>
              <a:cs typeface="Inter"/>
              <a:sym typeface="Inter"/>
            </a:endParaRPr>
          </a:p>
        </p:txBody>
      </p:sp>
      <p:cxnSp>
        <p:nvCxnSpPr>
          <p:cNvPr id="158" name="Google Shape;158;p29"/>
          <p:cNvCxnSpPr>
            <a:endCxn id="157" idx="1"/>
          </p:cNvCxnSpPr>
          <p:nvPr/>
        </p:nvCxnSpPr>
        <p:spPr>
          <a:xfrm>
            <a:off x="2178450" y="2448850"/>
            <a:ext cx="605100" cy="1206900"/>
          </a:xfrm>
          <a:prstGeom prst="straightConnector1">
            <a:avLst/>
          </a:prstGeom>
          <a:noFill/>
          <a:ln cap="flat" cmpd="sng" w="9525">
            <a:solidFill>
              <a:schemeClr val="accent1"/>
            </a:solidFill>
            <a:prstDash val="solid"/>
            <a:round/>
            <a:headEnd len="med" w="med" type="none"/>
            <a:tailEnd len="med" w="med" type="triangle"/>
          </a:ln>
        </p:spPr>
      </p:cxnSp>
      <p:cxnSp>
        <p:nvCxnSpPr>
          <p:cNvPr id="159" name="Google Shape;159;p29"/>
          <p:cNvCxnSpPr/>
          <p:nvPr/>
        </p:nvCxnSpPr>
        <p:spPr>
          <a:xfrm>
            <a:off x="1601000" y="2975725"/>
            <a:ext cx="1215900" cy="1347600"/>
          </a:xfrm>
          <a:prstGeom prst="straightConnector1">
            <a:avLst/>
          </a:prstGeom>
          <a:noFill/>
          <a:ln cap="flat" cmpd="sng" w="9525">
            <a:solidFill>
              <a:schemeClr val="accent1"/>
            </a:solidFill>
            <a:prstDash val="solid"/>
            <a:round/>
            <a:headEnd len="med" w="med" type="none"/>
            <a:tailEnd len="med" w="med" type="triangle"/>
          </a:ln>
        </p:spPr>
      </p:cxnSp>
      <p:cxnSp>
        <p:nvCxnSpPr>
          <p:cNvPr id="160" name="Google Shape;160;p29"/>
          <p:cNvCxnSpPr/>
          <p:nvPr/>
        </p:nvCxnSpPr>
        <p:spPr>
          <a:xfrm flipH="1" rot="10800000">
            <a:off x="1884725" y="3087075"/>
            <a:ext cx="851100" cy="425700"/>
          </a:xfrm>
          <a:prstGeom prst="straightConnector1">
            <a:avLst/>
          </a:prstGeom>
          <a:noFill/>
          <a:ln cap="flat" cmpd="sng" w="9525">
            <a:solidFill>
              <a:schemeClr val="accent1"/>
            </a:solidFill>
            <a:prstDash val="solid"/>
            <a:round/>
            <a:headEnd len="med" w="med" type="none"/>
            <a:tailEnd len="med" w="med" type="triangle"/>
          </a:ln>
        </p:spPr>
      </p:cxnSp>
      <p:cxnSp>
        <p:nvCxnSpPr>
          <p:cNvPr id="161" name="Google Shape;161;p29"/>
          <p:cNvCxnSpPr/>
          <p:nvPr/>
        </p:nvCxnSpPr>
        <p:spPr>
          <a:xfrm flipH="1" rot="10800000">
            <a:off x="1682075" y="2570450"/>
            <a:ext cx="1114500" cy="1671900"/>
          </a:xfrm>
          <a:prstGeom prst="straightConnector1">
            <a:avLst/>
          </a:prstGeom>
          <a:noFill/>
          <a:ln cap="flat" cmpd="sng" w="9525">
            <a:solidFill>
              <a:schemeClr val="accent1"/>
            </a:solidFill>
            <a:prstDash val="solid"/>
            <a:round/>
            <a:headEnd len="med" w="med" type="none"/>
            <a:tailEnd len="med" w="med" type="triangle"/>
          </a:ln>
        </p:spPr>
      </p:cxnSp>
      <p:cxnSp>
        <p:nvCxnSpPr>
          <p:cNvPr id="162" name="Google Shape;162;p29"/>
          <p:cNvCxnSpPr/>
          <p:nvPr/>
        </p:nvCxnSpPr>
        <p:spPr>
          <a:xfrm>
            <a:off x="2401525" y="4779400"/>
            <a:ext cx="435600" cy="10200"/>
          </a:xfrm>
          <a:prstGeom prst="straightConnector1">
            <a:avLst/>
          </a:prstGeom>
          <a:noFill/>
          <a:ln cap="flat" cmpd="sng" w="9525">
            <a:solidFill>
              <a:schemeClr val="accent1"/>
            </a:solidFill>
            <a:prstDash val="solid"/>
            <a:round/>
            <a:headEnd len="med" w="med" type="none"/>
            <a:tailEnd len="med" w="med" type="triangle"/>
          </a:ln>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6" name="Shape 166"/>
        <p:cNvGrpSpPr/>
        <p:nvPr/>
      </p:nvGrpSpPr>
      <p:grpSpPr>
        <a:xfrm>
          <a:off x="0" y="0"/>
          <a:ext cx="0" cy="0"/>
          <a:chOff x="0" y="0"/>
          <a:chExt cx="0" cy="0"/>
        </a:xfrm>
      </p:grpSpPr>
      <p:sp>
        <p:nvSpPr>
          <p:cNvPr id="167" name="Google Shape;167;p30"/>
          <p:cNvSpPr txBox="1"/>
          <p:nvPr/>
        </p:nvSpPr>
        <p:spPr>
          <a:xfrm>
            <a:off x="324375" y="6023525"/>
            <a:ext cx="7140900" cy="349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1. How does life expectancy in some Native communities compare to the national average?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It is over 25 years lower than in surrounding non-Native communities. It is among the lowest in the Western Hemisphere, similar to life expectancy in Haiti.</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2. What might be the causes of such a dramatic difference?</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Limited access to quality healthcare, chronic poverty and unemployment, high rates of disease, impacts of historical trauma and ongoing systemic inequalities, substance abuse and mental health struggles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3. What kinds of solutions could help reduce this life expectancy gap?</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Increased funding and access to healthcare services, </a:t>
            </a:r>
            <a:r>
              <a:rPr b="1" lang="en" sz="1200">
                <a:solidFill>
                  <a:schemeClr val="accent1"/>
                </a:solidFill>
                <a:latin typeface="Inter"/>
                <a:ea typeface="Inter"/>
                <a:cs typeface="Inter"/>
                <a:sym typeface="Inter"/>
              </a:rPr>
              <a:t>support</a:t>
            </a:r>
            <a:r>
              <a:rPr b="1" lang="en" sz="1200">
                <a:solidFill>
                  <a:schemeClr val="accent1"/>
                </a:solidFill>
                <a:latin typeface="Inter"/>
                <a:ea typeface="Inter"/>
                <a:cs typeface="Inter"/>
                <a:sym typeface="Inter"/>
              </a:rPr>
              <a:t> for mental health and substance abuse programs rooted in cultural traditions, creation of economic opportunities and job training, investment in infrastructure and education, promotion of cultural revitalization</a:t>
            </a:r>
            <a:endParaRPr sz="1200">
              <a:solidFill>
                <a:schemeClr val="dk1"/>
              </a:solidFill>
              <a:latin typeface="Inter"/>
              <a:ea typeface="Inter"/>
              <a:cs typeface="Inter"/>
              <a:sym typeface="Inter"/>
            </a:endParaRPr>
          </a:p>
        </p:txBody>
      </p:sp>
      <p:sp>
        <p:nvSpPr>
          <p:cNvPr id="168" name="Google Shape;168;p3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Medium"/>
                <a:ea typeface="Halant Medium"/>
                <a:cs typeface="Halant Medium"/>
                <a:sym typeface="Halant Medium"/>
              </a:rPr>
              <a:t>Station 1</a:t>
            </a:r>
            <a:endParaRPr sz="1700">
              <a:solidFill>
                <a:schemeClr val="dk1"/>
              </a:solidFill>
              <a:latin typeface="Halant Medium"/>
              <a:ea typeface="Halant Medium"/>
              <a:cs typeface="Halant Medium"/>
              <a:sym typeface="Halant Medium"/>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Key Health Disparities (Exemplar) </a:t>
            </a:r>
            <a:endParaRPr sz="2500">
              <a:solidFill>
                <a:schemeClr val="dk1"/>
              </a:solidFill>
              <a:latin typeface="Plus Jakarta Sans Medium"/>
              <a:ea typeface="Plus Jakarta Sans Medium"/>
              <a:cs typeface="Plus Jakarta Sans Medium"/>
              <a:sym typeface="Plus Jakarta Sans Medium"/>
            </a:endParaRPr>
          </a:p>
        </p:txBody>
      </p:sp>
      <p:sp>
        <p:nvSpPr>
          <p:cNvPr id="169" name="Google Shape;169;p30"/>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0" name="Google Shape;170;p30"/>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71" name="Google Shape;171;p30"/>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2" name="Google Shape;172;p30"/>
          <p:cNvPicPr preferRelativeResize="0"/>
          <p:nvPr/>
        </p:nvPicPr>
        <p:blipFill>
          <a:blip r:embed="rId4">
            <a:alphaModFix/>
          </a:blip>
          <a:stretch>
            <a:fillRect/>
          </a:stretch>
        </p:blipFill>
        <p:spPr>
          <a:xfrm>
            <a:off x="216272" y="110272"/>
            <a:ext cx="1056536" cy="438114"/>
          </a:xfrm>
          <a:prstGeom prst="rect">
            <a:avLst/>
          </a:prstGeom>
          <a:noFill/>
          <a:ln>
            <a:noFill/>
          </a:ln>
        </p:spPr>
      </p:pic>
      <p:sp>
        <p:nvSpPr>
          <p:cNvPr id="173" name="Google Shape;173;p30"/>
          <p:cNvSpPr txBox="1"/>
          <p:nvPr/>
        </p:nvSpPr>
        <p:spPr>
          <a:xfrm>
            <a:off x="289200" y="1026200"/>
            <a:ext cx="7194000" cy="349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 List three health conditions that impact AI/AN communities at rates higher than the national average.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Alcoholism, Tuberculosis, Diabetes</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2. Why might these communities have higher rates of illness, depression, or substance abuse?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Due to historical trauma, limited healthcare access, and ongoing systemic inequality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3. How might the loss of land, language, or cultural connection contribute to poor health outcomes?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Loss of cultural identity can cause stress, alienation, and internalized racism, worsening mental and physical health</a:t>
            </a:r>
            <a:endParaRPr sz="1200">
              <a:solidFill>
                <a:schemeClr val="dk1"/>
              </a:solidFill>
              <a:latin typeface="Inter"/>
              <a:ea typeface="Inter"/>
              <a:cs typeface="Inter"/>
              <a:sym typeface="Inter"/>
            </a:endParaRPr>
          </a:p>
        </p:txBody>
      </p:sp>
      <p:sp>
        <p:nvSpPr>
          <p:cNvPr id="174" name="Google Shape;174;p30"/>
          <p:cNvSpPr txBox="1"/>
          <p:nvPr/>
        </p:nvSpPr>
        <p:spPr>
          <a:xfrm>
            <a:off x="0" y="502920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Medium"/>
                <a:ea typeface="Halant Medium"/>
                <a:cs typeface="Halant Medium"/>
                <a:sym typeface="Halant Medium"/>
              </a:rPr>
              <a:t>Station 2</a:t>
            </a:r>
            <a:endParaRPr sz="1700">
              <a:solidFill>
                <a:schemeClr val="dk1"/>
              </a:solidFill>
              <a:latin typeface="Halant Medium"/>
              <a:ea typeface="Halant Medium"/>
              <a:cs typeface="Halant Medium"/>
              <a:sym typeface="Halant Medium"/>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Life Expectancy (Exemplar)</a:t>
            </a:r>
            <a:endParaRPr sz="2500">
              <a:solidFill>
                <a:schemeClr val="dk1"/>
              </a:solidFill>
              <a:latin typeface="Plus Jakarta Sans Medium"/>
              <a:ea typeface="Plus Jakarta Sans Medium"/>
              <a:cs typeface="Plus Jakarta Sans Medium"/>
              <a:sym typeface="Plus Jakarta Sans Medium"/>
            </a:endParaRPr>
          </a:p>
        </p:txBody>
      </p:sp>
      <p:pic>
        <p:nvPicPr>
          <p:cNvPr id="175" name="Google Shape;175;p30"/>
          <p:cNvPicPr preferRelativeResize="0"/>
          <p:nvPr/>
        </p:nvPicPr>
        <p:blipFill>
          <a:blip r:embed="rId4">
            <a:alphaModFix/>
          </a:blip>
          <a:stretch>
            <a:fillRect/>
          </a:stretch>
        </p:blipFill>
        <p:spPr>
          <a:xfrm>
            <a:off x="216272" y="5139472"/>
            <a:ext cx="1056536" cy="43811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9" name="Shape 179"/>
        <p:cNvGrpSpPr/>
        <p:nvPr/>
      </p:nvGrpSpPr>
      <p:grpSpPr>
        <a:xfrm>
          <a:off x="0" y="0"/>
          <a:ext cx="0" cy="0"/>
          <a:chOff x="0" y="0"/>
          <a:chExt cx="0" cy="0"/>
        </a:xfrm>
      </p:grpSpPr>
      <p:sp>
        <p:nvSpPr>
          <p:cNvPr id="180" name="Google Shape;180;p31"/>
          <p:cNvSpPr txBox="1"/>
          <p:nvPr/>
        </p:nvSpPr>
        <p:spPr>
          <a:xfrm>
            <a:off x="324375" y="6043850"/>
            <a:ext cx="7140900" cy="383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1. What are the current incarceration rates among many American Indian and Alaska Native (AI/AN) communities, and how do they compare to national averages?</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AI/AN people make up 1.7% of the population but 2.1-3.7% of the prison population. The AI/AN imprisonment rate is 763 per 100,000, compared to the U.S. average of 350 and white rate of 181.</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2.What factors might contribute to the disproportionately high levels of incarceration?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Systemic racism, land dispossession, over-policing, and poverty.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3. What types of community-based responses might help disrupt these cycles of incarceration?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Restorative justice, youth mentorship, and tribal court systems focused on healing over punishment.</a:t>
            </a:r>
            <a:endParaRPr sz="1200">
              <a:solidFill>
                <a:schemeClr val="dk1"/>
              </a:solidFill>
              <a:latin typeface="Inter"/>
              <a:ea typeface="Inter"/>
              <a:cs typeface="Inter"/>
              <a:sym typeface="Inter"/>
            </a:endParaRPr>
          </a:p>
        </p:txBody>
      </p:sp>
      <p:sp>
        <p:nvSpPr>
          <p:cNvPr id="181" name="Google Shape;181;p31"/>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Medium"/>
                <a:ea typeface="Halant Medium"/>
                <a:cs typeface="Halant Medium"/>
                <a:sym typeface="Halant Medium"/>
              </a:rPr>
              <a:t>Station 3</a:t>
            </a:r>
            <a:endParaRPr sz="1700">
              <a:solidFill>
                <a:schemeClr val="dk1"/>
              </a:solidFill>
              <a:latin typeface="Halant Medium"/>
              <a:ea typeface="Halant Medium"/>
              <a:cs typeface="Halant Medium"/>
              <a:sym typeface="Halant Medium"/>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Poverty (Exemplar)</a:t>
            </a:r>
            <a:endParaRPr sz="2500">
              <a:solidFill>
                <a:schemeClr val="dk1"/>
              </a:solidFill>
              <a:latin typeface="Plus Jakarta Sans Medium"/>
              <a:ea typeface="Plus Jakarta Sans Medium"/>
              <a:cs typeface="Plus Jakarta Sans Medium"/>
              <a:sym typeface="Plus Jakarta Sans Medium"/>
            </a:endParaRPr>
          </a:p>
        </p:txBody>
      </p:sp>
      <p:sp>
        <p:nvSpPr>
          <p:cNvPr id="182" name="Google Shape;182;p31"/>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3" name="Google Shape;183;p31"/>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84" name="Google Shape;184;p31"/>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5" name="Google Shape;185;p31"/>
          <p:cNvPicPr preferRelativeResize="0"/>
          <p:nvPr/>
        </p:nvPicPr>
        <p:blipFill>
          <a:blip r:embed="rId4">
            <a:alphaModFix/>
          </a:blip>
          <a:stretch>
            <a:fillRect/>
          </a:stretch>
        </p:blipFill>
        <p:spPr>
          <a:xfrm>
            <a:off x="216272" y="110272"/>
            <a:ext cx="1056536" cy="438114"/>
          </a:xfrm>
          <a:prstGeom prst="rect">
            <a:avLst/>
          </a:prstGeom>
          <a:noFill/>
          <a:ln>
            <a:noFill/>
          </a:ln>
        </p:spPr>
      </p:pic>
      <p:sp>
        <p:nvSpPr>
          <p:cNvPr id="186" name="Google Shape;186;p31"/>
          <p:cNvSpPr txBox="1"/>
          <p:nvPr/>
        </p:nvSpPr>
        <p:spPr>
          <a:xfrm>
            <a:off x="0" y="502920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Medium"/>
                <a:ea typeface="Halant Medium"/>
                <a:cs typeface="Halant Medium"/>
                <a:sym typeface="Halant Medium"/>
              </a:rPr>
              <a:t>Station 4</a:t>
            </a:r>
            <a:endParaRPr sz="1700">
              <a:solidFill>
                <a:schemeClr val="dk1"/>
              </a:solidFill>
              <a:latin typeface="Halant Medium"/>
              <a:ea typeface="Halant Medium"/>
              <a:cs typeface="Halant Medium"/>
              <a:sym typeface="Halant Medium"/>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Incarceration (Exemplar)</a:t>
            </a:r>
            <a:endParaRPr sz="2500">
              <a:solidFill>
                <a:schemeClr val="dk1"/>
              </a:solidFill>
              <a:latin typeface="Plus Jakarta Sans Medium"/>
              <a:ea typeface="Plus Jakarta Sans Medium"/>
              <a:cs typeface="Plus Jakarta Sans Medium"/>
              <a:sym typeface="Plus Jakarta Sans Medium"/>
            </a:endParaRPr>
          </a:p>
        </p:txBody>
      </p:sp>
      <p:pic>
        <p:nvPicPr>
          <p:cNvPr id="187" name="Google Shape;187;p31"/>
          <p:cNvPicPr preferRelativeResize="0"/>
          <p:nvPr/>
        </p:nvPicPr>
        <p:blipFill>
          <a:blip r:embed="rId4">
            <a:alphaModFix/>
          </a:blip>
          <a:stretch>
            <a:fillRect/>
          </a:stretch>
        </p:blipFill>
        <p:spPr>
          <a:xfrm>
            <a:off x="216272" y="5139472"/>
            <a:ext cx="1056536" cy="438114"/>
          </a:xfrm>
          <a:prstGeom prst="rect">
            <a:avLst/>
          </a:prstGeom>
          <a:noFill/>
          <a:ln>
            <a:noFill/>
          </a:ln>
        </p:spPr>
      </p:pic>
      <p:sp>
        <p:nvSpPr>
          <p:cNvPr id="188" name="Google Shape;188;p31"/>
          <p:cNvSpPr txBox="1"/>
          <p:nvPr/>
        </p:nvSpPr>
        <p:spPr>
          <a:xfrm>
            <a:off x="315750" y="994313"/>
            <a:ext cx="7140900" cy="349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1. What are the current poverty rates among many American Indian and Alaska Native (AI/AN) communities (on reservations), and how do they compare to national averages?</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On some reservations, such as Pine Ridge, poverty exceeds 50%, while the national rate is 11.5%.</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2. How might poverty contribute to other issues like health, education, or incarceration?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Poverty leads to limited access to nutritious food, schools, and healthcare, contributing to worse outcomes in health, graduation, and incarceration.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3. What types of community-based responses might help disrupt these cycles?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Job training, tribal-run schools, and culturally grounded economic development</a:t>
            </a:r>
            <a:endParaRPr sz="1200">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2" name="Shape 192"/>
        <p:cNvGrpSpPr/>
        <p:nvPr/>
      </p:nvGrpSpPr>
      <p:grpSpPr>
        <a:xfrm>
          <a:off x="0" y="0"/>
          <a:ext cx="0" cy="0"/>
          <a:chOff x="0" y="0"/>
          <a:chExt cx="0" cy="0"/>
        </a:xfrm>
      </p:grpSpPr>
      <p:sp>
        <p:nvSpPr>
          <p:cNvPr id="193" name="Google Shape;193;p3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Medium"/>
                <a:ea typeface="Halant Medium"/>
                <a:cs typeface="Halant Medium"/>
                <a:sym typeface="Halant Medium"/>
              </a:rPr>
              <a:t>Station 5</a:t>
            </a:r>
            <a:endParaRPr sz="1700">
              <a:solidFill>
                <a:schemeClr val="dk1"/>
              </a:solidFill>
              <a:latin typeface="Halant Medium"/>
              <a:ea typeface="Halant Medium"/>
              <a:cs typeface="Halant Medium"/>
              <a:sym typeface="Halant Medium"/>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Education (Exemplar)</a:t>
            </a:r>
            <a:endParaRPr sz="2500">
              <a:solidFill>
                <a:schemeClr val="dk1"/>
              </a:solidFill>
              <a:latin typeface="Plus Jakarta Sans Medium"/>
              <a:ea typeface="Plus Jakarta Sans Medium"/>
              <a:cs typeface="Plus Jakarta Sans Medium"/>
              <a:sym typeface="Plus Jakarta Sans Medium"/>
            </a:endParaRPr>
          </a:p>
        </p:txBody>
      </p:sp>
      <p:sp>
        <p:nvSpPr>
          <p:cNvPr id="194" name="Google Shape;194;p32"/>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5" name="Google Shape;195;p32"/>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96" name="Google Shape;196;p32"/>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7" name="Google Shape;197;p32"/>
          <p:cNvPicPr preferRelativeResize="0"/>
          <p:nvPr/>
        </p:nvPicPr>
        <p:blipFill>
          <a:blip r:embed="rId4">
            <a:alphaModFix/>
          </a:blip>
          <a:stretch>
            <a:fillRect/>
          </a:stretch>
        </p:blipFill>
        <p:spPr>
          <a:xfrm>
            <a:off x="216272" y="110272"/>
            <a:ext cx="1056536" cy="438114"/>
          </a:xfrm>
          <a:prstGeom prst="rect">
            <a:avLst/>
          </a:prstGeom>
          <a:noFill/>
          <a:ln>
            <a:noFill/>
          </a:ln>
        </p:spPr>
      </p:pic>
      <p:sp>
        <p:nvSpPr>
          <p:cNvPr id="198" name="Google Shape;198;p32"/>
          <p:cNvSpPr txBox="1"/>
          <p:nvPr/>
        </p:nvSpPr>
        <p:spPr>
          <a:xfrm>
            <a:off x="0" y="502920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Medium"/>
                <a:ea typeface="Halant Medium"/>
                <a:cs typeface="Halant Medium"/>
                <a:sym typeface="Halant Medium"/>
              </a:rPr>
              <a:t>Station 6</a:t>
            </a:r>
            <a:endParaRPr sz="1700">
              <a:solidFill>
                <a:schemeClr val="dk1"/>
              </a:solidFill>
              <a:latin typeface="Halant Medium"/>
              <a:ea typeface="Halant Medium"/>
              <a:cs typeface="Halant Medium"/>
              <a:sym typeface="Halant Medium"/>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Internalized Racism (Exemplar)</a:t>
            </a:r>
            <a:endParaRPr sz="2500">
              <a:solidFill>
                <a:schemeClr val="dk1"/>
              </a:solidFill>
              <a:latin typeface="Plus Jakarta Sans Medium"/>
              <a:ea typeface="Plus Jakarta Sans Medium"/>
              <a:cs typeface="Plus Jakarta Sans Medium"/>
              <a:sym typeface="Plus Jakarta Sans Medium"/>
            </a:endParaRPr>
          </a:p>
        </p:txBody>
      </p:sp>
      <p:pic>
        <p:nvPicPr>
          <p:cNvPr id="199" name="Google Shape;199;p32"/>
          <p:cNvPicPr preferRelativeResize="0"/>
          <p:nvPr/>
        </p:nvPicPr>
        <p:blipFill>
          <a:blip r:embed="rId4">
            <a:alphaModFix/>
          </a:blip>
          <a:stretch>
            <a:fillRect/>
          </a:stretch>
        </p:blipFill>
        <p:spPr>
          <a:xfrm>
            <a:off x="216272" y="5139472"/>
            <a:ext cx="1056536" cy="438114"/>
          </a:xfrm>
          <a:prstGeom prst="rect">
            <a:avLst/>
          </a:prstGeom>
          <a:noFill/>
          <a:ln>
            <a:noFill/>
          </a:ln>
        </p:spPr>
      </p:pic>
      <p:sp>
        <p:nvSpPr>
          <p:cNvPr id="200" name="Google Shape;200;p32"/>
          <p:cNvSpPr txBox="1"/>
          <p:nvPr/>
        </p:nvSpPr>
        <p:spPr>
          <a:xfrm>
            <a:off x="324375" y="1040075"/>
            <a:ext cx="7140900" cy="3812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1. What are the graduation rates for American Indian and Alaska Native students compared to the national average?</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AI/AN graduation rate is 74%</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BIE (on-reservation) graduation rate: ~53%</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U.S. national average: 86%</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2.Why might high school graduation rates be significantly lower on reservations compared to overall AI/AN graduation rates (which includes AI/AN off reservations)?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Underfunded schools, limited resources, poverty, and historical disinvestment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3. How might AI/AN communities work to break the cycles of low graduation and college completion rates?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By investing in tribal education programs, bilingual curricula, and cultural identity-based support systems.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201" name="Google Shape;201;p32"/>
          <p:cNvSpPr txBox="1"/>
          <p:nvPr/>
        </p:nvSpPr>
        <p:spPr>
          <a:xfrm>
            <a:off x="315750" y="6038800"/>
            <a:ext cx="7140900" cy="4393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1. What is internalized racism, and how does it affect individuals from marginalized groups?</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Internalized racism is when individuals believe negative stereotypes about their own group, leading to mental and physical health impacts.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2.Why might AI/AN youth living on reservations—despite being in more culturally familiar environments—report higher rates of suicidal thoughts than those living in urban areas?</a:t>
            </a:r>
            <a:br>
              <a:rPr lang="en" sz="1200">
                <a:solidFill>
                  <a:schemeClr val="dk1"/>
                </a:solidFill>
                <a:latin typeface="Inter"/>
                <a:ea typeface="Inter"/>
                <a:cs typeface="Inter"/>
                <a:sym typeface="Inter"/>
              </a:rPr>
            </a:br>
            <a:r>
              <a:rPr b="1" lang="en" sz="1200">
                <a:solidFill>
                  <a:schemeClr val="accent1"/>
                </a:solidFill>
                <a:latin typeface="Inter"/>
                <a:ea typeface="Inter"/>
                <a:cs typeface="Inter"/>
                <a:sym typeface="Inter"/>
              </a:rPr>
              <a:t>Due to greater exposure to poverty, historical trauma, and limited mental health support despite being in culturally familiar places.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3. How might these findings reflect Maslow's Hierarchy of Needs? What may be a more detrimental factor to a communities health than internalized racism?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Basic needs (food, safety, health) may not be met, making material conditions more detrimental than just </a:t>
            </a:r>
            <a:r>
              <a:rPr b="1" lang="en" sz="1200">
                <a:solidFill>
                  <a:schemeClr val="accent1"/>
                </a:solidFill>
                <a:latin typeface="Inter"/>
                <a:ea typeface="Inter"/>
                <a:cs typeface="Inter"/>
                <a:sym typeface="Inter"/>
              </a:rPr>
              <a:t>internalized</a:t>
            </a:r>
            <a:r>
              <a:rPr b="1" lang="en" sz="1200">
                <a:solidFill>
                  <a:schemeClr val="accent1"/>
                </a:solidFill>
                <a:latin typeface="Inter"/>
                <a:ea typeface="Inter"/>
                <a:cs typeface="Inter"/>
                <a:sym typeface="Inter"/>
              </a:rPr>
              <a:t> beliefs.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5" name="Shape 205"/>
        <p:cNvGrpSpPr/>
        <p:nvPr/>
      </p:nvGrpSpPr>
      <p:grpSpPr>
        <a:xfrm>
          <a:off x="0" y="0"/>
          <a:ext cx="0" cy="0"/>
          <a:chOff x="0" y="0"/>
          <a:chExt cx="0" cy="0"/>
        </a:xfrm>
      </p:grpSpPr>
      <p:pic>
        <p:nvPicPr>
          <p:cNvPr id="206" name="Google Shape;206;p3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7" name="Google Shape;207;p3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Unit 2: Origin Stories and Ways of Knowing</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Exit Ticket - Lesson 5</a:t>
            </a:r>
            <a:endParaRPr sz="1500">
              <a:solidFill>
                <a:srgbClr val="000000"/>
              </a:solidFill>
              <a:latin typeface="Plus Jakarta Sans Medium"/>
              <a:ea typeface="Plus Jakarta Sans Medium"/>
              <a:cs typeface="Plus Jakarta Sans Medium"/>
              <a:sym typeface="Plus Jakarta Sans Medium"/>
            </a:endParaRPr>
          </a:p>
        </p:txBody>
      </p:sp>
      <p:pic>
        <p:nvPicPr>
          <p:cNvPr id="208" name="Google Shape;208;p3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09" name="Google Shape;209;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0" name="Google Shape;210;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11" name="Google Shape;211;p33"/>
          <p:cNvSpPr txBox="1"/>
          <p:nvPr/>
        </p:nvSpPr>
        <p:spPr>
          <a:xfrm>
            <a:off x="330050" y="16457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212" name="Google Shape;212;p33"/>
          <p:cNvSpPr txBox="1"/>
          <p:nvPr/>
        </p:nvSpPr>
        <p:spPr>
          <a:xfrm>
            <a:off x="330050" y="2185550"/>
            <a:ext cx="7112400" cy="1485900"/>
          </a:xfrm>
          <a:prstGeom prst="rect">
            <a:avLst/>
          </a:prstGeom>
          <a:noFill/>
          <a:ln cap="flat" cmpd="sng" w="10075">
            <a:solidFill>
              <a:srgbClr val="B7B7B7"/>
            </a:solidFill>
            <a:prstDash val="solid"/>
            <a:round/>
            <a:headEnd len="sm" w="sm" type="none"/>
            <a:tailEnd len="sm" w="sm" type="none"/>
          </a:ln>
        </p:spPr>
        <p:txBody>
          <a:bodyPr anchorCtr="0" anchor="ctr" bIns="116075" lIns="116075" spcFirstLastPara="1" rIns="116075" wrap="square" tIns="116075">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t/>
            </a:r>
            <a:endParaRPr b="1" sz="18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historical trauma, such as colonization, land theft, or forced removal cause harm to communities—and what were the long-term effects?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might these communities work to heal from these effects of historical trauma? </a:t>
            </a:r>
            <a:endParaRPr sz="1200">
              <a:solidFill>
                <a:schemeClr val="dk1"/>
              </a:solidFill>
              <a:latin typeface="Inter"/>
              <a:ea typeface="Inter"/>
              <a:cs typeface="Inter"/>
              <a:sym typeface="Inter"/>
            </a:endParaRPr>
          </a:p>
        </p:txBody>
      </p:sp>
      <p:sp>
        <p:nvSpPr>
          <p:cNvPr id="213" name="Google Shape;213;p33"/>
          <p:cNvSpPr txBox="1"/>
          <p:nvPr/>
        </p:nvSpPr>
        <p:spPr>
          <a:xfrm>
            <a:off x="330050" y="3671450"/>
            <a:ext cx="7164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Answer </a:t>
            </a:r>
            <a:r>
              <a:rPr b="1" lang="en" sz="1200">
                <a:solidFill>
                  <a:schemeClr val="dk1"/>
                </a:solidFill>
                <a:latin typeface="Inter"/>
                <a:ea typeface="Inter"/>
                <a:cs typeface="Inter"/>
                <a:sym typeface="Inter"/>
              </a:rPr>
              <a:t>both</a:t>
            </a:r>
            <a:r>
              <a:rPr lang="en" sz="1200">
                <a:solidFill>
                  <a:schemeClr val="dk1"/>
                </a:solidFill>
                <a:latin typeface="Inter"/>
                <a:ea typeface="Inter"/>
                <a:cs typeface="Inter"/>
                <a:sym typeface="Inter"/>
              </a:rPr>
              <a:t> </a:t>
            </a:r>
            <a:r>
              <a:rPr b="1" lang="en" sz="1200">
                <a:solidFill>
                  <a:schemeClr val="dk1"/>
                </a:solidFill>
                <a:latin typeface="Inter"/>
                <a:ea typeface="Inter"/>
                <a:cs typeface="Inter"/>
                <a:sym typeface="Inter"/>
              </a:rPr>
              <a:t>questions</a:t>
            </a:r>
            <a:r>
              <a:rPr lang="en" sz="1200">
                <a:solidFill>
                  <a:schemeClr val="dk1"/>
                </a:solidFill>
                <a:latin typeface="Inter"/>
                <a:ea typeface="Inter"/>
                <a:cs typeface="Inter"/>
                <a:sym typeface="Inter"/>
              </a:rPr>
              <a:t> above for a total of </a:t>
            </a:r>
            <a:r>
              <a:rPr b="1" lang="en" sz="1200">
                <a:solidFill>
                  <a:schemeClr val="dk1"/>
                </a:solidFill>
                <a:latin typeface="Inter"/>
                <a:ea typeface="Inter"/>
                <a:cs typeface="Inter"/>
                <a:sym typeface="Inter"/>
              </a:rPr>
              <a:t>at least 4 sentences </a:t>
            </a:r>
            <a:r>
              <a:rPr lang="en" sz="1200">
                <a:solidFill>
                  <a:schemeClr val="dk1"/>
                </a:solidFill>
                <a:latin typeface="Inter"/>
                <a:ea typeface="Inter"/>
                <a:cs typeface="Inter"/>
                <a:sym typeface="Inter"/>
              </a:rPr>
              <a:t>in the space below. Please also use </a:t>
            </a:r>
            <a:r>
              <a:rPr b="1" lang="en" sz="1200">
                <a:solidFill>
                  <a:schemeClr val="dk1"/>
                </a:solidFill>
                <a:latin typeface="Inter"/>
                <a:ea typeface="Inter"/>
                <a:cs typeface="Inter"/>
                <a:sym typeface="Inter"/>
              </a:rPr>
              <a:t>at least</a:t>
            </a:r>
            <a:r>
              <a:rPr lang="en" sz="1200">
                <a:solidFill>
                  <a:schemeClr val="dk1"/>
                </a:solidFill>
                <a:latin typeface="Inter"/>
                <a:ea typeface="Inter"/>
                <a:cs typeface="Inter"/>
                <a:sym typeface="Inter"/>
              </a:rPr>
              <a:t> </a:t>
            </a:r>
            <a:r>
              <a:rPr b="1" lang="en" sz="1200">
                <a:solidFill>
                  <a:schemeClr val="dk1"/>
                </a:solidFill>
                <a:latin typeface="Inter"/>
                <a:ea typeface="Inter"/>
                <a:cs typeface="Inter"/>
                <a:sym typeface="Inter"/>
              </a:rPr>
              <a:t>3 of the essential vocabulary</a:t>
            </a:r>
            <a:r>
              <a:rPr lang="en" sz="1200">
                <a:solidFill>
                  <a:schemeClr val="dk1"/>
                </a:solidFill>
                <a:latin typeface="Inter"/>
                <a:ea typeface="Inter"/>
                <a:cs typeface="Inter"/>
                <a:sym typeface="Inter"/>
              </a:rPr>
              <a:t> in your response..</a:t>
            </a:r>
            <a:endParaRPr sz="1200">
              <a:solidFill>
                <a:schemeClr val="dk1"/>
              </a:solidFill>
              <a:latin typeface="Inter"/>
              <a:ea typeface="Inter"/>
              <a:cs typeface="Inter"/>
              <a:sym typeface="Inter"/>
            </a:endParaRPr>
          </a:p>
        </p:txBody>
      </p:sp>
      <p:sp>
        <p:nvSpPr>
          <p:cNvPr id="214" name="Google Shape;214;p33"/>
          <p:cNvSpPr txBox="1"/>
          <p:nvPr/>
        </p:nvSpPr>
        <p:spPr>
          <a:xfrm>
            <a:off x="330050" y="6958500"/>
            <a:ext cx="71124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After completing your written response, please turn to a partner and share your answers. While discussing, please address the following questions.</a:t>
            </a:r>
            <a:endParaRPr sz="1200">
              <a:solidFill>
                <a:schemeClr val="dk1"/>
              </a:solidFill>
              <a:latin typeface="Inter"/>
              <a:ea typeface="Inter"/>
              <a:cs typeface="Inter"/>
              <a:sym typeface="Inter"/>
            </a:endParaRPr>
          </a:p>
        </p:txBody>
      </p:sp>
      <p:sp>
        <p:nvSpPr>
          <p:cNvPr id="215" name="Google Shape;215;p33"/>
          <p:cNvSpPr txBox="1"/>
          <p:nvPr/>
        </p:nvSpPr>
        <p:spPr>
          <a:xfrm>
            <a:off x="330050" y="6498350"/>
            <a:ext cx="7112400" cy="4617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lang="en" sz="1800">
                <a:solidFill>
                  <a:schemeClr val="dk1"/>
                </a:solidFill>
                <a:latin typeface="Halant"/>
                <a:ea typeface="Halant"/>
                <a:cs typeface="Halant"/>
                <a:sym typeface="Halant"/>
              </a:rPr>
              <a:t>Pair Share </a:t>
            </a:r>
            <a:endParaRPr sz="1800">
              <a:solidFill>
                <a:schemeClr val="dk1"/>
              </a:solidFill>
              <a:latin typeface="Halant"/>
              <a:ea typeface="Halant"/>
              <a:cs typeface="Halant"/>
              <a:sym typeface="Halant"/>
            </a:endParaRPr>
          </a:p>
        </p:txBody>
      </p:sp>
      <p:sp>
        <p:nvSpPr>
          <p:cNvPr id="216" name="Google Shape;216;p33"/>
          <p:cNvSpPr txBox="1"/>
          <p:nvPr/>
        </p:nvSpPr>
        <p:spPr>
          <a:xfrm>
            <a:off x="381550" y="7518975"/>
            <a:ext cx="3504600" cy="1829400"/>
          </a:xfrm>
          <a:prstGeom prst="rect">
            <a:avLst/>
          </a:prstGeom>
          <a:noFill/>
          <a:ln cap="flat" cmpd="sng" w="9525">
            <a:solidFill>
              <a:srgbClr val="999999"/>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What points did you and your partner agree on during your discussion?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217" name="Google Shape;217;p33"/>
          <p:cNvSpPr txBox="1"/>
          <p:nvPr/>
        </p:nvSpPr>
        <p:spPr>
          <a:xfrm>
            <a:off x="3886225" y="7518975"/>
            <a:ext cx="3556200" cy="1829400"/>
          </a:xfrm>
          <a:prstGeom prst="rect">
            <a:avLst/>
          </a:prstGeom>
          <a:noFill/>
          <a:ln cap="flat" cmpd="sng" w="9525">
            <a:solidFill>
              <a:srgbClr val="999999"/>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What points of disagreement arose between you and your partner?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